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4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FA8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716234-B90D-4F3C-8E27-B808F0B70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DB7C78E-F2A7-465E-9B4D-741926822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C65D8E8-1E06-471D-917E-8DAA6206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BE3D9-059D-40DF-8385-D2B294693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95914E-EE2E-4EB5-8B1E-A9A3C874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871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B76D15-7395-482F-9F7B-39941549F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8BB6570-3688-4986-A7AE-3AC8F503C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8DEEEA-D632-4F53-B658-18C2DA8B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6C840C-D62F-43C5-A381-F0686845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903670-FDB9-4B9E-A059-540C2F4E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384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3FEF98E-8C16-4DB5-9F2E-AC09C7E8B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F758DB3-B274-4DD4-9BAA-B000B72B2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7C091C2-E6CC-48F2-A5A4-9F2C3D14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59785BE-0A9D-4EBB-B468-7CF40AA8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7BE0BA-785F-47AE-AEC2-13EB44D6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078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96721E-E607-4FBC-9D07-8B021ECD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B0BDF6-B6DA-44D2-96DB-4F989A3F4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C9FF3F-B723-434B-8D87-49CCDE23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12772EB-DA7F-4D1C-A1C5-74207619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4F9340C-58FD-453B-A73B-ACF104E4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153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9D8039-25F7-4430-A8BE-7372F082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C0A444F-E16F-4F4D-8F7A-8B7D375BE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13223C-AF30-40A7-AF8A-31CCF29A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0CAB10-C501-4B74-A882-B637DC24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4A0280-5EF8-4CA0-A3ED-03BD6588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835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B4A7AC-5591-4E67-BB0E-1ABA757A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EB24E0-FD17-402C-BD09-50107CEBB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E415919-0A7A-4E11-820C-7E225181B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CC7931D-3F5E-4B42-94CD-049B4420A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1029C8-2C10-4EC3-BDC8-F00286E0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7608751-86B2-4D0D-8C87-A10439D9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32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AA4D0E-BBFE-4833-9CDA-C4C584E1D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CFF659B-E630-44EE-BCD8-308EE2B7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93A4CED-DB1D-4699-A64E-E6FBC6AC5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5ED27EA-D0A4-4413-A654-4C78E36AB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6953E2D-8363-46F9-AB0E-1C7E9D111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1EAFC9C-6E8E-4B3C-987C-6A472C6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C7E96C4-E9F0-4408-8557-A36F8F12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DE5BC09-E259-45A5-AA8F-582B4C00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11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538853-E6CB-4879-A8B1-6F977FAA4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43554DC-0B42-4FD3-B325-F82A3139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5D0C18E-63CB-427D-A18E-3C0BA3D8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BBDDB6E-CB52-4549-B87C-6C5DDDC2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6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5E3E2DB-C7CF-439F-84FE-A2D8E6ED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6D2A359-9EED-48DD-9B39-07F9BC08A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4CC628-1442-45B0-91C6-6FCCC3181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37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A12C7F-3E19-41AF-ABFB-B4B365A0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99FEF8-4101-465D-B5F2-84332EE28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8A997B-B992-4A46-889F-FC6C84783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A4C88F0-ECFD-4195-ADC3-5BD3E5DF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54E952-11A2-4553-AB13-56D7056E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9C6D9F8-496D-4B15-8597-BDB733AA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495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85B55E-2B88-4836-8B52-7E209966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E0C356D-9E85-42A6-833A-35D80F280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4D4405D-5A8D-4761-8EF6-C09E22AF9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5126332-9FDB-4D50-8F98-1FE92B7C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D330ED1-E8DE-4DAD-80A6-2AFDFD10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D3D73B9-60DC-4CA8-92AA-55BB535A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729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8641050-3C26-421D-A57F-499237D2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741719-F260-4ECF-B3E0-FE54A64CF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366337-56F2-415D-9D7B-42B518A35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1536C-EFAF-41EF-8700-D6609E6E249A}" type="datetimeFigureOut">
              <a:rPr lang="ko-KR" altLang="en-US" smtClean="0"/>
              <a:t>2021-03-05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A2556D-DA35-4F32-A0BE-0F2824CD3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539592D-9DF7-4CBA-874C-89932AD88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709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D02838B0-1FEC-461A-A56B-E55C6AF941B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078FFC5-2631-422A-BF3D-E6FDA9FC8EA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52313648-E857-420B-9DA9-F4F2AE9F4433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4CAF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5FF21FDF-24A1-4188-BFAA-92D8B90EC35B}"/>
                  </a:ext>
                </a:extLst>
              </p:cNvPr>
              <p:cNvSpPr/>
              <p:nvPr/>
            </p:nvSpPr>
            <p:spPr>
              <a:xfrm>
                <a:off x="314740" y="338664"/>
                <a:ext cx="11562521" cy="6219299"/>
              </a:xfrm>
              <a:prstGeom prst="roundRect">
                <a:avLst>
                  <a:gd name="adj" fmla="val 965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8209FF4-7BB0-4730-A751-34235C7A2634}"/>
                </a:ext>
              </a:extLst>
            </p:cNvPr>
            <p:cNvGrpSpPr/>
            <p:nvPr/>
          </p:nvGrpSpPr>
          <p:grpSpPr>
            <a:xfrm>
              <a:off x="0" y="243128"/>
              <a:ext cx="3836566" cy="783760"/>
              <a:chOff x="0" y="338664"/>
              <a:chExt cx="3836566" cy="78376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화살표: 오각형 19">
                <a:extLst>
                  <a:ext uri="{FF2B5EF4-FFF2-40B4-BE49-F238E27FC236}">
                    <a16:creationId xmlns:a16="http://schemas.microsoft.com/office/drawing/2014/main" id="{E4EDBDF4-4796-424C-8F59-5B5A98D70F55}"/>
                  </a:ext>
                </a:extLst>
              </p:cNvPr>
              <p:cNvSpPr/>
              <p:nvPr/>
            </p:nvSpPr>
            <p:spPr>
              <a:xfrm>
                <a:off x="0" y="338664"/>
                <a:ext cx="3836566" cy="783760"/>
              </a:xfrm>
              <a:prstGeom prst="homePlat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64065D72-B58B-4F85-BB6D-D281D001B003}"/>
                  </a:ext>
                </a:extLst>
              </p:cNvPr>
              <p:cNvGrpSpPr/>
              <p:nvPr/>
            </p:nvGrpSpPr>
            <p:grpSpPr>
              <a:xfrm>
                <a:off x="198043" y="466384"/>
                <a:ext cx="3254841" cy="528320"/>
                <a:chOff x="198043" y="90469"/>
                <a:chExt cx="3254841" cy="528320"/>
              </a:xfrm>
            </p:grpSpPr>
            <p:pic>
              <p:nvPicPr>
                <p:cNvPr id="21" name="그래픽 20">
                  <a:extLst>
                    <a:ext uri="{FF2B5EF4-FFF2-40B4-BE49-F238E27FC236}">
                      <a16:creationId xmlns:a16="http://schemas.microsoft.com/office/drawing/2014/main" id="{398523BA-696C-46EF-99C2-EC9519181D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043" y="90469"/>
                  <a:ext cx="1259842" cy="528320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EB1A21A-CC0C-430D-95DF-B7BD38F92C32}"/>
                    </a:ext>
                  </a:extLst>
                </p:cNvPr>
                <p:cNvSpPr txBox="1"/>
                <p:nvPr/>
              </p:nvSpPr>
              <p:spPr>
                <a:xfrm>
                  <a:off x="1523696" y="95569"/>
                  <a:ext cx="192918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수업용 </a:t>
                  </a:r>
                  <a:r>
                    <a:rPr lang="en-US" altLang="ko-KR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PPT</a:t>
                  </a:r>
                  <a:endPara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1A11A30-8120-46CA-B401-B5E646A58A99}"/>
              </a:ext>
            </a:extLst>
          </p:cNvPr>
          <p:cNvGrpSpPr/>
          <p:nvPr/>
        </p:nvGrpSpPr>
        <p:grpSpPr>
          <a:xfrm>
            <a:off x="5744206" y="1152250"/>
            <a:ext cx="6133054" cy="1371652"/>
            <a:chOff x="2888776" y="1462617"/>
            <a:chExt cx="6414447" cy="13716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7F627D-B82B-454F-89A3-574489F080C7}"/>
                </a:ext>
              </a:extLst>
            </p:cNvPr>
            <p:cNvSpPr txBox="1"/>
            <p:nvPr/>
          </p:nvSpPr>
          <p:spPr>
            <a:xfrm>
              <a:off x="2888776" y="1462617"/>
              <a:ext cx="64144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구체적인 죽음 준비를 위한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934A54-86C6-4D6E-9EAE-8CC2AC64EBE8}"/>
                </a:ext>
              </a:extLst>
            </p:cNvPr>
            <p:cNvSpPr txBox="1"/>
            <p:nvPr/>
          </p:nvSpPr>
          <p:spPr>
            <a:xfrm>
              <a:off x="2888776" y="2064828"/>
              <a:ext cx="6414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4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뷰티풀</a:t>
              </a:r>
              <a:r>
                <a:rPr lang="ko-KR" altLang="en-US" sz="44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라이프</a:t>
              </a:r>
            </a:p>
          </p:txBody>
        </p:sp>
      </p:grp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D5DEE00D-7083-40B1-997E-9AA6A9F0EE46}"/>
              </a:ext>
            </a:extLst>
          </p:cNvPr>
          <p:cNvCxnSpPr/>
          <p:nvPr/>
        </p:nvCxnSpPr>
        <p:spPr>
          <a:xfrm flipH="1">
            <a:off x="5744206" y="1050878"/>
            <a:ext cx="33347" cy="5172501"/>
          </a:xfrm>
          <a:prstGeom prst="line">
            <a:avLst/>
          </a:prstGeom>
          <a:ln w="28575">
            <a:solidFill>
              <a:srgbClr val="4CA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790675-F282-47CB-9A30-FE125AF5D54F}"/>
              </a:ext>
            </a:extLst>
          </p:cNvPr>
          <p:cNvSpPr txBox="1"/>
          <p:nvPr/>
        </p:nvSpPr>
        <p:spPr>
          <a:xfrm>
            <a:off x="6192592" y="3711731"/>
            <a:ext cx="5269628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사용대상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청소년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</a:t>
            </a:r>
            <a:r>
              <a:rPr lang="ko-KR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중노년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참여인원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1~4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활동시간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상황에 따라 다름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E67318A6-081F-4669-8504-309F80F06F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5997" r="9387" b="7362"/>
          <a:stretch/>
        </p:blipFill>
        <p:spPr>
          <a:xfrm>
            <a:off x="520071" y="1555669"/>
            <a:ext cx="5016616" cy="378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3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사진 카드를 보면서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세상을 떠난 이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남기고 가면 좋은 것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무엇인지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이유는 무엇인지 주변의 사례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가족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유명인 등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들어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사례의 장단점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자신의 의견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 무엇인지 이야기해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자신이 죽기 전에 남기고 싶은 것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 무엇인지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이유는 무엇인지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그것을 위해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지금 어떤 노력이나 준비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하고 </a:t>
            </a:r>
            <a:r>
              <a:rPr lang="ko-KR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싶은지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8D8DA2D-F652-45AB-A07D-A783D07E3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9" y="4036176"/>
            <a:ext cx="6509857" cy="1232891"/>
          </a:xfrm>
          <a:prstGeom prst="rect">
            <a:avLst/>
          </a:prstGeom>
        </p:spPr>
      </p:pic>
      <p:grpSp>
        <p:nvGrpSpPr>
          <p:cNvPr id="15" name="그룹 1018">
            <a:extLst>
              <a:ext uri="{FF2B5EF4-FFF2-40B4-BE49-F238E27FC236}">
                <a16:creationId xmlns:a16="http://schemas.microsoft.com/office/drawing/2014/main" id="{00F70B8A-7A47-4CB6-9041-679957395C0C}"/>
              </a:ext>
            </a:extLst>
          </p:cNvPr>
          <p:cNvGrpSpPr/>
          <p:nvPr/>
        </p:nvGrpSpPr>
        <p:grpSpPr>
          <a:xfrm>
            <a:off x="10381453" y="3575133"/>
            <a:ext cx="1329419" cy="1433335"/>
            <a:chOff x="13099945" y="7218632"/>
            <a:chExt cx="2032666" cy="2191554"/>
          </a:xfrm>
        </p:grpSpPr>
        <p:pic>
          <p:nvPicPr>
            <p:cNvPr id="17" name="Object 56">
              <a:extLst>
                <a:ext uri="{FF2B5EF4-FFF2-40B4-BE49-F238E27FC236}">
                  <a16:creationId xmlns:a16="http://schemas.microsoft.com/office/drawing/2014/main" id="{40B19CEF-40B4-4A25-9DE7-968546FE9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3DD3AC58-3A26-410F-98A8-CE3AB29D1C87}"/>
              </a:ext>
            </a:extLst>
          </p:cNvPr>
          <p:cNvSpPr/>
          <p:nvPr/>
        </p:nvSpPr>
        <p:spPr>
          <a:xfrm>
            <a:off x="7604276" y="3177369"/>
            <a:ext cx="2575682" cy="1140903"/>
          </a:xfrm>
          <a:prstGeom prst="wedgeRoundRectCallout">
            <a:avLst>
              <a:gd name="adj1" fmla="val 61270"/>
              <a:gd name="adj2" fmla="val 3455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할머니와 찍은 사진이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많이 없어서 기억할 수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있도록 사진이 많이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남아있으면 좋을 것 같아요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</a:p>
        </p:txBody>
      </p:sp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04831BFC-7A04-4F64-9BE6-ECD36930B227}"/>
              </a:ext>
            </a:extLst>
          </p:cNvPr>
          <p:cNvSpPr/>
          <p:nvPr/>
        </p:nvSpPr>
        <p:spPr>
          <a:xfrm>
            <a:off x="7573582" y="5089536"/>
            <a:ext cx="2686154" cy="1322588"/>
          </a:xfrm>
          <a:prstGeom prst="wedgeRoundRectCallout">
            <a:avLst>
              <a:gd name="adj1" fmla="val 61652"/>
              <a:gd name="adj2" fmla="val -367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저는 사진 뿐만 아니라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제가 다녔던 여러 여행지나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평소 행동들을 담은 영상을 남기고 싶어요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7848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지금까지 경험해 본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가까운 이와의 이별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대해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생전에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나와 어떤 관계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였는지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가장 기억에 남는 것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 무엇인지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시간을 되돌릴 수 있다면 그 사람에게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무엇을 해주고 </a:t>
            </a:r>
            <a:r>
              <a:rPr lang="ko-KR" altLang="en-US" sz="2000" b="1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싶은지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죽는다면 가장 슬퍼할 이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누구일지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이유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무엇인지 생각해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사람을 위해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지금 내가 노력하고 있는 것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있는지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 무엇을 할 수 있을지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이야기해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</a:p>
        </p:txBody>
      </p:sp>
      <p:pic>
        <p:nvPicPr>
          <p:cNvPr id="3" name="그림 2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DB2A041B-6675-41EF-B0EB-80C20B163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4" y="4058274"/>
            <a:ext cx="6150884" cy="1148468"/>
          </a:xfrm>
          <a:prstGeom prst="rect">
            <a:avLst/>
          </a:prstGeom>
        </p:spPr>
      </p:pic>
      <p:grpSp>
        <p:nvGrpSpPr>
          <p:cNvPr id="15" name="그룹 1019">
            <a:extLst>
              <a:ext uri="{FF2B5EF4-FFF2-40B4-BE49-F238E27FC236}">
                <a16:creationId xmlns:a16="http://schemas.microsoft.com/office/drawing/2014/main" id="{FC001745-55FC-41FF-A893-CF8B3A2B56A9}"/>
              </a:ext>
            </a:extLst>
          </p:cNvPr>
          <p:cNvGrpSpPr/>
          <p:nvPr/>
        </p:nvGrpSpPr>
        <p:grpSpPr>
          <a:xfrm>
            <a:off x="10392905" y="3782747"/>
            <a:ext cx="1329419" cy="1433335"/>
            <a:chOff x="13099945" y="4871429"/>
            <a:chExt cx="2032666" cy="2191554"/>
          </a:xfrm>
        </p:grpSpPr>
        <p:pic>
          <p:nvPicPr>
            <p:cNvPr id="17" name="Object 59">
              <a:extLst>
                <a:ext uri="{FF2B5EF4-FFF2-40B4-BE49-F238E27FC236}">
                  <a16:creationId xmlns:a16="http://schemas.microsoft.com/office/drawing/2014/main" id="{C320049B-9A3A-4A6A-B033-7CC6EDA3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BD521180-E569-46BA-8A83-38BDCC39AB44}"/>
              </a:ext>
            </a:extLst>
          </p:cNvPr>
          <p:cNvSpPr/>
          <p:nvPr/>
        </p:nvSpPr>
        <p:spPr>
          <a:xfrm>
            <a:off x="7446128" y="3491605"/>
            <a:ext cx="2575682" cy="1433335"/>
          </a:xfrm>
          <a:prstGeom prst="wedgeRoundRectCallout">
            <a:avLst>
              <a:gd name="adj1" fmla="val 61270"/>
              <a:gd name="adj2" fmla="val 3455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얼마 전에 초등학교 때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친했던 친구가 사고로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하늘나라를 갔어요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 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그 친구에게 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‘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고맙다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.’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라는 말을 해주고 싶어요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</a:p>
        </p:txBody>
      </p:sp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5596DA1A-2787-441A-827C-F183BBE7621D}"/>
              </a:ext>
            </a:extLst>
          </p:cNvPr>
          <p:cNvSpPr/>
          <p:nvPr/>
        </p:nvSpPr>
        <p:spPr>
          <a:xfrm>
            <a:off x="7645947" y="5342373"/>
            <a:ext cx="2176044" cy="961987"/>
          </a:xfrm>
          <a:prstGeom prst="wedgeRoundRectCallout">
            <a:avLst>
              <a:gd name="adj1" fmla="val 61652"/>
              <a:gd name="adj2" fmla="val -367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제가 하늘나라를 가면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부모님과 친구들이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제일 슬퍼할 것 같아요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7516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 단어 카드 중에서 가까운 이가 떠나기 전에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나에게 남긴 말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있는지 골라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 단어 카드 중에서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가까운 이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와의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이별 전에 내가 꼭 전하고 싶은 말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있는지 골라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이유도 함께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6A69A29-B526-4E5D-BBF8-C83691EAE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5" y="3241216"/>
            <a:ext cx="6853806" cy="2597976"/>
          </a:xfrm>
          <a:prstGeom prst="rect">
            <a:avLst/>
          </a:prstGeom>
        </p:spPr>
      </p:pic>
      <p:grpSp>
        <p:nvGrpSpPr>
          <p:cNvPr id="15" name="그룹 1016">
            <a:extLst>
              <a:ext uri="{FF2B5EF4-FFF2-40B4-BE49-F238E27FC236}">
                <a16:creationId xmlns:a16="http://schemas.microsoft.com/office/drawing/2014/main" id="{BBB455CA-BC77-4E29-B7E8-ACD26DD495B1}"/>
              </a:ext>
            </a:extLst>
          </p:cNvPr>
          <p:cNvGrpSpPr/>
          <p:nvPr/>
        </p:nvGrpSpPr>
        <p:grpSpPr>
          <a:xfrm>
            <a:off x="10363900" y="3369452"/>
            <a:ext cx="1329419" cy="1433335"/>
            <a:chOff x="3509762" y="4893644"/>
            <a:chExt cx="2032666" cy="2191554"/>
          </a:xfrm>
        </p:grpSpPr>
        <p:pic>
          <p:nvPicPr>
            <p:cNvPr id="17" name="Object 50">
              <a:extLst>
                <a:ext uri="{FF2B5EF4-FFF2-40B4-BE49-F238E27FC236}">
                  <a16:creationId xmlns:a16="http://schemas.microsoft.com/office/drawing/2014/main" id="{9AA3748D-002E-4E65-AA90-55F25105C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478649A0-FEFF-4F7E-B885-267F93E2853D}"/>
              </a:ext>
            </a:extLst>
          </p:cNvPr>
          <p:cNvSpPr/>
          <p:nvPr/>
        </p:nvSpPr>
        <p:spPr>
          <a:xfrm>
            <a:off x="7604276" y="3101868"/>
            <a:ext cx="2575682" cy="1140903"/>
          </a:xfrm>
          <a:prstGeom prst="wedgeRoundRectCallout">
            <a:avLst>
              <a:gd name="adj1" fmla="val 61270"/>
              <a:gd name="adj2" fmla="val 3455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할머니께서 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‘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항상 건강하고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부모님 말씀 잘 들어야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된다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.’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라고 하셨어요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</a:p>
        </p:txBody>
      </p:sp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4CE85ABB-84E9-4F58-B0BD-E4518FF7A1D2}"/>
              </a:ext>
            </a:extLst>
          </p:cNvPr>
          <p:cNvSpPr/>
          <p:nvPr/>
        </p:nvSpPr>
        <p:spPr>
          <a:xfrm>
            <a:off x="6713013" y="4858967"/>
            <a:ext cx="3650887" cy="1410883"/>
          </a:xfrm>
          <a:prstGeom prst="wedgeRoundRectCallout">
            <a:avLst>
              <a:gd name="adj1" fmla="val 61652"/>
              <a:gd name="adj2" fmla="val -367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저는 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‘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모두 건강하고 행복하게 지내요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 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그리고 감사했어요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.’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라고 말하고 싶어요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남겨진 사람들이 나를 생각했을 때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기분이 좋아지는 </a:t>
            </a:r>
            <a:b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</a:b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말을 남기고 떠나고 싶어요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274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가족이나 주변 지인들의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장례식에 갔던 경험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대해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언제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누구의 장례식이었는지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어떤 모습이었는지 소개하고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자신의 의견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자신의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원하는 장례 문화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어떤 것인지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이유는 무엇인지 이야기해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557A51-8FCE-45D6-A0A3-4EA917E5E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5" y="3344482"/>
            <a:ext cx="6384022" cy="2421688"/>
          </a:xfrm>
          <a:prstGeom prst="rect">
            <a:avLst/>
          </a:prstGeom>
        </p:spPr>
      </p:pic>
      <p:grpSp>
        <p:nvGrpSpPr>
          <p:cNvPr id="15" name="그룹 1017">
            <a:extLst>
              <a:ext uri="{FF2B5EF4-FFF2-40B4-BE49-F238E27FC236}">
                <a16:creationId xmlns:a16="http://schemas.microsoft.com/office/drawing/2014/main" id="{E8435898-352B-481B-9922-19B736EAAFD6}"/>
              </a:ext>
            </a:extLst>
          </p:cNvPr>
          <p:cNvGrpSpPr/>
          <p:nvPr/>
        </p:nvGrpSpPr>
        <p:grpSpPr>
          <a:xfrm>
            <a:off x="10257860" y="3483467"/>
            <a:ext cx="1329419" cy="1433335"/>
            <a:chOff x="3509762" y="7265173"/>
            <a:chExt cx="2032666" cy="2191554"/>
          </a:xfrm>
        </p:grpSpPr>
        <p:pic>
          <p:nvPicPr>
            <p:cNvPr id="17" name="Object 53">
              <a:extLst>
                <a:ext uri="{FF2B5EF4-FFF2-40B4-BE49-F238E27FC236}">
                  <a16:creationId xmlns:a16="http://schemas.microsoft.com/office/drawing/2014/main" id="{0C860A1E-E6AC-41DC-9B63-58060B9B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5C253ABD-630D-4D9D-A221-758F99873D4A}"/>
              </a:ext>
            </a:extLst>
          </p:cNvPr>
          <p:cNvSpPr/>
          <p:nvPr/>
        </p:nvSpPr>
        <p:spPr>
          <a:xfrm>
            <a:off x="7392196" y="3059232"/>
            <a:ext cx="2575682" cy="1140903"/>
          </a:xfrm>
          <a:prstGeom prst="wedgeRoundRectCallout">
            <a:avLst>
              <a:gd name="adj1" fmla="val 61270"/>
              <a:gd name="adj2" fmla="val 3455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할머니 장례식장을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갔었는데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할머니 고향에서 전통적인 장례식을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경험했어요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</a:p>
        </p:txBody>
      </p:sp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D3532DE2-2679-43C8-B2DF-B761221CB218}"/>
              </a:ext>
            </a:extLst>
          </p:cNvPr>
          <p:cNvSpPr/>
          <p:nvPr/>
        </p:nvSpPr>
        <p:spPr>
          <a:xfrm>
            <a:off x="7392196" y="4971399"/>
            <a:ext cx="2495562" cy="1140903"/>
          </a:xfrm>
          <a:prstGeom prst="wedgeRoundRectCallout">
            <a:avLst>
              <a:gd name="adj1" fmla="val 61652"/>
              <a:gd name="adj2" fmla="val -367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드라마나 영화에서 나오는 일반적인 장례식장에서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장례를 했으면 </a:t>
            </a:r>
            <a:r>
              <a:rPr lang="ko-KR" altLang="en-US" dirty="0" err="1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좋겠어요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87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자신이 알고 있거나 경험한 적이 있는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추모 문화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사례별 장점과 단점을 이야기해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자신이 죽은 후 어떻게 추모해 주기를 바라는지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이유는 무엇인지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6C36FFF-A265-4093-ACCB-AB28F4FBD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3" y="3088020"/>
            <a:ext cx="6838730" cy="2568301"/>
          </a:xfrm>
          <a:prstGeom prst="rect">
            <a:avLst/>
          </a:prstGeom>
        </p:spPr>
      </p:pic>
      <p:grpSp>
        <p:nvGrpSpPr>
          <p:cNvPr id="15" name="그룹 1018">
            <a:extLst>
              <a:ext uri="{FF2B5EF4-FFF2-40B4-BE49-F238E27FC236}">
                <a16:creationId xmlns:a16="http://schemas.microsoft.com/office/drawing/2014/main" id="{87795168-5D3A-4C56-94AB-795BC448BB4B}"/>
              </a:ext>
            </a:extLst>
          </p:cNvPr>
          <p:cNvGrpSpPr/>
          <p:nvPr/>
        </p:nvGrpSpPr>
        <p:grpSpPr>
          <a:xfrm>
            <a:off x="10439636" y="3429000"/>
            <a:ext cx="1329419" cy="1433335"/>
            <a:chOff x="13099945" y="7218632"/>
            <a:chExt cx="2032666" cy="2191554"/>
          </a:xfrm>
        </p:grpSpPr>
        <p:pic>
          <p:nvPicPr>
            <p:cNvPr id="17" name="Object 56">
              <a:extLst>
                <a:ext uri="{FF2B5EF4-FFF2-40B4-BE49-F238E27FC236}">
                  <a16:creationId xmlns:a16="http://schemas.microsoft.com/office/drawing/2014/main" id="{E6470DE0-444C-4A31-B97B-4ECB3F9F3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DB93966A-8AA2-4667-8D8A-7377EF4361BB}"/>
              </a:ext>
            </a:extLst>
          </p:cNvPr>
          <p:cNvSpPr/>
          <p:nvPr/>
        </p:nvSpPr>
        <p:spPr>
          <a:xfrm>
            <a:off x="7549215" y="2961822"/>
            <a:ext cx="2575682" cy="1224382"/>
          </a:xfrm>
          <a:prstGeom prst="wedgeRoundRectCallout">
            <a:avLst>
              <a:gd name="adj1" fmla="val 61270"/>
              <a:gd name="adj2" fmla="val 3455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명절에 가족들과 같이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할머니 산소에 가서 잔디를 정리하고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가족들과 기도를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하고 왔어요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</a:p>
        </p:txBody>
      </p:sp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BBB474AD-4F25-44A5-BB38-038687A4761C}"/>
              </a:ext>
            </a:extLst>
          </p:cNvPr>
          <p:cNvSpPr/>
          <p:nvPr/>
        </p:nvSpPr>
        <p:spPr>
          <a:xfrm>
            <a:off x="7632797" y="4848072"/>
            <a:ext cx="2408518" cy="1224382"/>
          </a:xfrm>
          <a:prstGeom prst="wedgeRoundRectCallout">
            <a:avLst>
              <a:gd name="adj1" fmla="val 61652"/>
              <a:gd name="adj2" fmla="val -367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가족들이나 친구들이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가끔씩 묘지에 찾아와서 저를 추억해줬으면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 err="1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좋겠어요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7049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카드를 활용하여 이야기를 충분히 나눈 후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자신과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관계가 있거나 자신이 바라는 모습의 카드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하여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나열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.(7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개의 주제에 대하여 한 장씩만 고르도록 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.)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6A29C38-B03A-45B9-BA71-83D3466B7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69" y="3289477"/>
            <a:ext cx="7877262" cy="14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25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워크시트를 다운로드 받아서 자유롭게 작성해보는 것으로 활동을 마무리합니다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CF9F51A-0824-4962-BD90-3D8C2847D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28" y="2262067"/>
            <a:ext cx="7113864" cy="398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0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각자의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게임말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출발점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놓고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순서를 정합니다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가위바위보를 하여 이긴 사람이 가장 먼저 시작하며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시계 방향으로 게임을 진행합니다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.)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메시지 카드 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방에 무작위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놓습니다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사진 카드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들은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각각 해당 방의 옆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놓습니다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종류별로 더미를 만들어 둡니다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.)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8841514-BA63-46E0-81E0-F63433037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84" y="2877048"/>
            <a:ext cx="3960100" cy="3681980"/>
          </a:xfrm>
          <a:prstGeom prst="rect">
            <a:avLst/>
          </a:prstGeom>
        </p:spPr>
      </p:pic>
      <p:grpSp>
        <p:nvGrpSpPr>
          <p:cNvPr id="15" name="그룹 1019">
            <a:extLst>
              <a:ext uri="{FF2B5EF4-FFF2-40B4-BE49-F238E27FC236}">
                <a16:creationId xmlns:a16="http://schemas.microsoft.com/office/drawing/2014/main" id="{0FEBCA44-051F-4778-B03E-3EBFBE548B1B}"/>
              </a:ext>
            </a:extLst>
          </p:cNvPr>
          <p:cNvGrpSpPr/>
          <p:nvPr/>
        </p:nvGrpSpPr>
        <p:grpSpPr>
          <a:xfrm>
            <a:off x="8785717" y="3087201"/>
            <a:ext cx="1183902" cy="1300514"/>
            <a:chOff x="13099945" y="4871429"/>
            <a:chExt cx="2032666" cy="2191554"/>
          </a:xfrm>
        </p:grpSpPr>
        <p:pic>
          <p:nvPicPr>
            <p:cNvPr id="17" name="Object 59">
              <a:extLst>
                <a:ext uri="{FF2B5EF4-FFF2-40B4-BE49-F238E27FC236}">
                  <a16:creationId xmlns:a16="http://schemas.microsoft.com/office/drawing/2014/main" id="{1DC8DC0B-3472-42CF-BD12-6E8746504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grpSp>
        <p:nvGrpSpPr>
          <p:cNvPr id="18" name="그룹 1016">
            <a:extLst>
              <a:ext uri="{FF2B5EF4-FFF2-40B4-BE49-F238E27FC236}">
                <a16:creationId xmlns:a16="http://schemas.microsoft.com/office/drawing/2014/main" id="{F9F1065F-B130-45E1-A9B2-13C15C460AC8}"/>
              </a:ext>
            </a:extLst>
          </p:cNvPr>
          <p:cNvGrpSpPr/>
          <p:nvPr/>
        </p:nvGrpSpPr>
        <p:grpSpPr>
          <a:xfrm>
            <a:off x="8785717" y="4922618"/>
            <a:ext cx="1183902" cy="1300514"/>
            <a:chOff x="3509762" y="4893644"/>
            <a:chExt cx="2032666" cy="2191554"/>
          </a:xfrm>
        </p:grpSpPr>
        <p:pic>
          <p:nvPicPr>
            <p:cNvPr id="19" name="Object 50">
              <a:extLst>
                <a:ext uri="{FF2B5EF4-FFF2-40B4-BE49-F238E27FC236}">
                  <a16:creationId xmlns:a16="http://schemas.microsoft.com/office/drawing/2014/main" id="{6F2497F4-C27D-413A-A176-392ECEB1B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grpSp>
        <p:nvGrpSpPr>
          <p:cNvPr id="20" name="그룹 1017">
            <a:extLst>
              <a:ext uri="{FF2B5EF4-FFF2-40B4-BE49-F238E27FC236}">
                <a16:creationId xmlns:a16="http://schemas.microsoft.com/office/drawing/2014/main" id="{718861E0-7602-49B0-8260-AC56CF39DB50}"/>
              </a:ext>
            </a:extLst>
          </p:cNvPr>
          <p:cNvGrpSpPr/>
          <p:nvPr/>
        </p:nvGrpSpPr>
        <p:grpSpPr>
          <a:xfrm>
            <a:off x="1750823" y="3087201"/>
            <a:ext cx="1183902" cy="1300514"/>
            <a:chOff x="3509762" y="7265173"/>
            <a:chExt cx="2032666" cy="2191554"/>
          </a:xfrm>
        </p:grpSpPr>
        <p:pic>
          <p:nvPicPr>
            <p:cNvPr id="28" name="Object 53">
              <a:extLst>
                <a:ext uri="{FF2B5EF4-FFF2-40B4-BE49-F238E27FC236}">
                  <a16:creationId xmlns:a16="http://schemas.microsoft.com/office/drawing/2014/main" id="{2BD644B0-885A-45CC-B054-0BC3DC7EC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grpSp>
        <p:nvGrpSpPr>
          <p:cNvPr id="29" name="그룹 1018">
            <a:extLst>
              <a:ext uri="{FF2B5EF4-FFF2-40B4-BE49-F238E27FC236}">
                <a16:creationId xmlns:a16="http://schemas.microsoft.com/office/drawing/2014/main" id="{A1A23B0B-2DDD-41F8-9B56-2A2E78199AE5}"/>
              </a:ext>
            </a:extLst>
          </p:cNvPr>
          <p:cNvGrpSpPr/>
          <p:nvPr/>
        </p:nvGrpSpPr>
        <p:grpSpPr>
          <a:xfrm>
            <a:off x="1750823" y="4935151"/>
            <a:ext cx="1183902" cy="1300514"/>
            <a:chOff x="13099945" y="7218632"/>
            <a:chExt cx="2032666" cy="2191554"/>
          </a:xfrm>
        </p:grpSpPr>
        <p:pic>
          <p:nvPicPr>
            <p:cNvPr id="30" name="Object 56">
              <a:extLst>
                <a:ext uri="{FF2B5EF4-FFF2-40B4-BE49-F238E27FC236}">
                  <a16:creationId xmlns:a16="http://schemas.microsoft.com/office/drawing/2014/main" id="{FDDB27BE-D59C-463D-8C63-5F02E027F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121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39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자신의 순서가 되면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주사위를 던져서 나온 수만큼 이동합니다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대각선 이동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X)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방에 도착하게 되면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놓여 있는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메시지 카드를 읽은 후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그에 대한 답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사진 카드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중에서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 장 선택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하고 그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이유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설명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때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칩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 개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내야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사진 카드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기회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얻게 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.)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수행 후 게임 순서는 다음 플레이어로 넘어갑니다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(※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칩 얻는 방법은 다음 장에서 설명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게임활동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F2D5A36-6346-433F-8857-9FA2B2B99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80" y="3748070"/>
            <a:ext cx="6509856" cy="1845014"/>
          </a:xfrm>
          <a:prstGeom prst="rect">
            <a:avLst/>
          </a:prstGeom>
        </p:spPr>
      </p:pic>
      <p:grpSp>
        <p:nvGrpSpPr>
          <p:cNvPr id="15" name="그룹 1016">
            <a:extLst>
              <a:ext uri="{FF2B5EF4-FFF2-40B4-BE49-F238E27FC236}">
                <a16:creationId xmlns:a16="http://schemas.microsoft.com/office/drawing/2014/main" id="{FD1BF268-749F-4BB7-BA87-DA244F82E081}"/>
              </a:ext>
            </a:extLst>
          </p:cNvPr>
          <p:cNvGrpSpPr/>
          <p:nvPr/>
        </p:nvGrpSpPr>
        <p:grpSpPr>
          <a:xfrm>
            <a:off x="10284826" y="3653716"/>
            <a:ext cx="1329419" cy="1433335"/>
            <a:chOff x="3509762" y="4893644"/>
            <a:chExt cx="2032666" cy="2191554"/>
          </a:xfrm>
        </p:grpSpPr>
        <p:pic>
          <p:nvPicPr>
            <p:cNvPr id="17" name="Object 50">
              <a:extLst>
                <a:ext uri="{FF2B5EF4-FFF2-40B4-BE49-F238E27FC236}">
                  <a16:creationId xmlns:a16="http://schemas.microsoft.com/office/drawing/2014/main" id="{386EEC4B-F05A-4B6E-810D-141E3C9A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A14F0D0B-A131-40D7-82E5-8FEE303EC7E4}"/>
              </a:ext>
            </a:extLst>
          </p:cNvPr>
          <p:cNvSpPr/>
          <p:nvPr/>
        </p:nvSpPr>
        <p:spPr>
          <a:xfrm>
            <a:off x="7582922" y="3939894"/>
            <a:ext cx="2408518" cy="1224382"/>
          </a:xfrm>
          <a:prstGeom prst="wedgeRoundRectCallout">
            <a:avLst>
              <a:gd name="adj1" fmla="val 60259"/>
              <a:gd name="adj2" fmla="val -1552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요새 햄버거나 치킨을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많이 먹는데 나중에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큰 병에 걸려서 힘들게 </a:t>
            </a:r>
            <a:endParaRPr lang="en-US" altLang="ko-KR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고생할 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것 같아요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611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2808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※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칩 얻는 방법</a:t>
            </a:r>
            <a:endParaRPr lang="en-US" altLang="ko-KR" sz="20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방으로 이동하는 길에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★칸에 들르거나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러그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게임판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가운데에 있는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</a:t>
            </a:r>
            <a:r>
              <a:rPr lang="ko-KR" altLang="en-US" sz="2000" b="1" dirty="0" err="1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들러서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칩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얻을 수 있습니다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★칸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자신이 살면서 잘한 일이라고 생각되는 일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또는 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앞으로의 긍정적인 계획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하나 이야기하고 칩을 얻습니다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러그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자신이 살면서 잘못한 일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하나를 말하고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그에 대해 반성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한 후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칩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하나 얻습니다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방이나 ★칸에 들어가기 위해서 주사위의 남는 수를 버릴 수 있습니다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게임활동</a:t>
            </a:r>
          </a:p>
        </p:txBody>
      </p:sp>
      <p:pic>
        <p:nvPicPr>
          <p:cNvPr id="3" name="그림 2" descr="텍스트, 스크린샷, 액자이(가) 표시된 사진&#10;&#10;자동 생성된 설명">
            <a:extLst>
              <a:ext uri="{FF2B5EF4-FFF2-40B4-BE49-F238E27FC236}">
                <a16:creationId xmlns:a16="http://schemas.microsoft.com/office/drawing/2014/main" id="{143564D6-3432-4423-A44E-231C6E9F7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40" y="4336645"/>
            <a:ext cx="2051026" cy="2055417"/>
          </a:xfrm>
          <a:prstGeom prst="rect">
            <a:avLst/>
          </a:prstGeom>
        </p:spPr>
      </p:pic>
      <p:pic>
        <p:nvPicPr>
          <p:cNvPr id="8" name="그림 7" descr="텍스트, 표지판, 실외이(가) 표시된 사진&#10;&#10;자동 생성된 설명">
            <a:extLst>
              <a:ext uri="{FF2B5EF4-FFF2-40B4-BE49-F238E27FC236}">
                <a16:creationId xmlns:a16="http://schemas.microsoft.com/office/drawing/2014/main" id="{8C462CF5-6239-49FD-997A-6AAA06A49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" b="96472" l="8552" r="97379">
                        <a14:foregroundMark x1="48690" y1="35766" x2="48690" y2="35766"/>
                        <a14:foregroundMark x1="55172" y1="36740" x2="39310" y2="45742"/>
                        <a14:foregroundMark x1="46759" y1="27981" x2="66483" y2="51582"/>
                        <a14:foregroundMark x1="49103" y1="32725" x2="55448" y2="53528"/>
                        <a14:foregroundMark x1="49517" y1="44282" x2="65379" y2="55718"/>
                        <a14:foregroundMark x1="29241" y1="70925" x2="43724" y2="80535"/>
                        <a14:foregroundMark x1="57241" y1="77007" x2="49655" y2="80049"/>
                        <a14:foregroundMark x1="49655" y1="80049" x2="47862" y2="81630"/>
                        <a14:foregroundMark x1="83034" y1="65572" x2="64828" y2="77859"/>
                        <a14:foregroundMark x1="64828" y1="77859" x2="63034" y2="78589"/>
                        <a14:foregroundMark x1="59586" y1="80900" x2="52552" y2="85280"/>
                        <a14:foregroundMark x1="52552" y1="85280" x2="52552" y2="85280"/>
                        <a14:foregroundMark x1="50345" y1="86375" x2="56690" y2="86496"/>
                        <a14:foregroundMark x1="58483" y1="86131" x2="66897" y2="82238"/>
                        <a14:foregroundMark x1="67448" y1="80900" x2="48828" y2="86131"/>
                        <a14:foregroundMark x1="45241" y1="85036" x2="38759" y2="77981"/>
                        <a14:foregroundMark x1="37655" y1="76277" x2="28276" y2="67153"/>
                        <a14:foregroundMark x1="26207" y1="66058" x2="24414" y2="64842"/>
                        <a14:foregroundMark x1="22897" y1="63260" x2="20414" y2="60219"/>
                        <a14:foregroundMark x1="18897" y1="57786" x2="18207" y2="55839"/>
                        <a14:foregroundMark x1="17655" y1="53771" x2="16000" y2="50852"/>
                        <a14:foregroundMark x1="14621" y1="48418" x2="13517" y2="46715"/>
                        <a14:foregroundMark x1="12690" y1="44404" x2="12138" y2="42336"/>
                        <a14:foregroundMark x1="12000" y1="40389" x2="12828" y2="36740"/>
                        <a14:foregroundMark x1="13517" y1="35158" x2="14759" y2="32238"/>
                        <a14:foregroundMark x1="16000" y1="28102" x2="18621" y2="24331"/>
                        <a14:foregroundMark x1="20276" y1="22141" x2="23310" y2="20316"/>
                        <a14:foregroundMark x1="25655" y1="18856" x2="25655" y2="19465"/>
                        <a14:foregroundMark x1="19310" y1="24574" x2="11310" y2="34428"/>
                        <a14:foregroundMark x1="11310" y1="34428" x2="8552" y2="45134"/>
                        <a14:foregroundMark x1="8552" y1="45134" x2="9655" y2="49027"/>
                        <a14:foregroundMark x1="23034" y1="18978" x2="43310" y2="9854"/>
                        <a14:foregroundMark x1="43310" y1="9854" x2="61379" y2="6569"/>
                        <a14:foregroundMark x1="61379" y1="6569" x2="69241" y2="8516"/>
                        <a14:foregroundMark x1="69241" y1="8516" x2="84276" y2="20316"/>
                        <a14:foregroundMark x1="75310" y1="12895" x2="54483" y2="7786"/>
                        <a14:foregroundMark x1="54483" y1="7786" x2="49103" y2="7543"/>
                        <a14:foregroundMark x1="36552" y1="8029" x2="21241" y2="16058"/>
                        <a14:foregroundMark x1="29517" y1="12895" x2="49655" y2="6083"/>
                        <a14:foregroundMark x1="58483" y1="6569" x2="76138" y2="10827"/>
                        <a14:foregroundMark x1="65931" y1="5961" x2="56690" y2="5109"/>
                        <a14:foregroundMark x1="50759" y1="3650" x2="66069" y2="3771"/>
                        <a14:foregroundMark x1="82621" y1="19830" x2="89241" y2="25547"/>
                        <a14:foregroundMark x1="89241" y1="25547" x2="93655" y2="33820"/>
                        <a14:foregroundMark x1="93655" y1="33820" x2="93793" y2="35280"/>
                        <a14:foregroundMark x1="92828" y1="42336" x2="86621" y2="57908"/>
                        <a14:foregroundMark x1="86621" y1="57908" x2="86621" y2="57908"/>
                        <a14:foregroundMark x1="91586" y1="42092" x2="93655" y2="54380"/>
                        <a14:foregroundMark x1="96138" y1="38564" x2="97793" y2="48297"/>
                        <a14:foregroundMark x1="62897" y1="36131" x2="64828" y2="37470"/>
                        <a14:foregroundMark x1="55448" y1="87713" x2="49379" y2="91119"/>
                        <a14:foregroundMark x1="48000" y1="89538" x2="52138" y2="93187"/>
                        <a14:foregroundMark x1="54483" y1="93187" x2="52966" y2="96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49" y="4436361"/>
            <a:ext cx="1636971" cy="18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1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350621EA-4DA5-4970-AF59-3AE41E942E11}"/>
              </a:ext>
            </a:extLst>
          </p:cNvPr>
          <p:cNvGrpSpPr/>
          <p:nvPr/>
        </p:nvGrpSpPr>
        <p:grpSpPr>
          <a:xfrm>
            <a:off x="314740" y="594152"/>
            <a:ext cx="11562521" cy="5963811"/>
            <a:chOff x="314740" y="594152"/>
            <a:chExt cx="11562521" cy="596381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CC2F4300-6CDE-428C-B5D9-6D0FE960A814}"/>
                </a:ext>
              </a:extLst>
            </p:cNvPr>
            <p:cNvSpPr/>
            <p:nvPr/>
          </p:nvSpPr>
          <p:spPr>
            <a:xfrm>
              <a:off x="314740" y="1270016"/>
              <a:ext cx="11562521" cy="5287947"/>
            </a:xfrm>
            <a:prstGeom prst="roundRect">
              <a:avLst>
                <a:gd name="adj" fmla="val 96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7F627D-B82B-454F-89A3-574489F080C7}"/>
                </a:ext>
              </a:extLst>
            </p:cNvPr>
            <p:cNvSpPr txBox="1"/>
            <p:nvPr/>
          </p:nvSpPr>
          <p:spPr>
            <a:xfrm>
              <a:off x="4878909" y="594152"/>
              <a:ext cx="2434181" cy="77061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ko-KR" altLang="en-US" sz="32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목 차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8790675-F282-47CB-9A30-FE125AF5D54F}"/>
              </a:ext>
            </a:extLst>
          </p:cNvPr>
          <p:cNvSpPr txBox="1"/>
          <p:nvPr/>
        </p:nvSpPr>
        <p:spPr>
          <a:xfrm>
            <a:off x="2606053" y="2027670"/>
            <a:ext cx="6979892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뷰티풀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라이프가 무엇인가요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뷰티풀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라이프에는 무엇이 들어있나요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뷰티풀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라이프는 어떻게 활용하나요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62EE5-3205-4195-8AA6-7A1672AD3C10}"/>
              </a:ext>
            </a:extLst>
          </p:cNvPr>
          <p:cNvSpPr txBox="1"/>
          <p:nvPr/>
        </p:nvSpPr>
        <p:spPr>
          <a:xfrm>
            <a:off x="3161125" y="4163239"/>
            <a:ext cx="6979892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게임활동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9026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개의 방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순서대로 모두 돌고 나면 도착점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으로 되돌아오며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모든 플레이어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도착점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으로 돌아오면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게임을 종료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도착점으로 돌아오기 전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게임판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가운데의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러그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꼭 한 번씩 </a:t>
            </a:r>
            <a:r>
              <a:rPr lang="ko-KR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들러야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가장 먼저 들어온 사람이 이깁니다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112FEFE-0A51-486E-ACA7-0ABBC9570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23" y="3225622"/>
            <a:ext cx="3178984" cy="33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80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자신이 원하는 죽음을 맞기 위해서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앞으로의 인생을 어떻게 살아나갈지에 대해 이야기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워크시트를 다운로드 받아서 자유롭게 작성해보는 것으로 활동을 마무리합니다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게임활동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CF09DF5-087E-45EA-9FB5-1EE972020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9"/>
          <a:stretch/>
        </p:blipFill>
        <p:spPr>
          <a:xfrm>
            <a:off x="4561881" y="2404248"/>
            <a:ext cx="2961868" cy="42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2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6B594F5-FB4E-4E6F-A6FC-0285ABD155AF}"/>
              </a:ext>
            </a:extLst>
          </p:cNvPr>
          <p:cNvGrpSpPr/>
          <p:nvPr/>
        </p:nvGrpSpPr>
        <p:grpSpPr>
          <a:xfrm>
            <a:off x="-2" y="2682766"/>
            <a:ext cx="12192001" cy="2012067"/>
            <a:chOff x="-2" y="2027670"/>
            <a:chExt cx="12192001" cy="20120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790675-F282-47CB-9A30-FE125AF5D54F}"/>
                </a:ext>
              </a:extLst>
            </p:cNvPr>
            <p:cNvSpPr txBox="1"/>
            <p:nvPr/>
          </p:nvSpPr>
          <p:spPr>
            <a:xfrm>
              <a:off x="-1" y="2027670"/>
              <a:ext cx="12192000" cy="2012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200000"/>
                </a:lnSpc>
              </a:pPr>
              <a:endParaRPr lang="en-US" altLang="ko-KR" sz="48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AE455E-6EFB-4A2D-930E-6FD95886A941}"/>
                </a:ext>
              </a:extLst>
            </p:cNvPr>
            <p:cNvSpPr txBox="1"/>
            <p:nvPr/>
          </p:nvSpPr>
          <p:spPr>
            <a:xfrm>
              <a:off x="-2" y="2048087"/>
              <a:ext cx="12192000" cy="1505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ko-KR" altLang="en-US" sz="54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뷰티풀</a:t>
              </a:r>
              <a:r>
                <a:rPr lang="ko-KR" altLang="en-US" sz="54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라이프가 무엇인가요</a:t>
              </a:r>
              <a:r>
                <a:rPr lang="en-US" altLang="ko-KR" sz="54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598A28-F727-4C75-AD39-DA5D1B04A504}"/>
              </a:ext>
            </a:extLst>
          </p:cNvPr>
          <p:cNvSpPr txBox="1"/>
          <p:nvPr/>
        </p:nvSpPr>
        <p:spPr>
          <a:xfrm>
            <a:off x="-109181" y="1211081"/>
            <a:ext cx="12301182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Chapter. 01</a:t>
            </a:r>
          </a:p>
        </p:txBody>
      </p:sp>
    </p:spTree>
    <p:extLst>
      <p:ext uri="{BB962C8B-B14F-4D97-AF65-F5344CB8AC3E}">
        <p14:creationId xmlns:p14="http://schemas.microsoft.com/office/powerpoint/2010/main" val="346369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293047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9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 소개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5934922" y="1921085"/>
            <a:ext cx="5443773" cy="224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err="1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뷰티풀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라이프는</a:t>
            </a:r>
            <a:endParaRPr lang="en-US" altLang="ko-KR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구체적인 죽음 준비를 통해 삶의 의미를</a:t>
            </a:r>
            <a:endParaRPr lang="en-US" altLang="ko-KR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성찰하는 기회를 제공하는 </a:t>
            </a:r>
            <a:r>
              <a:rPr lang="ko-KR" altLang="en-US" sz="2400" b="1" dirty="0" err="1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웰다잉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교육용</a:t>
            </a:r>
            <a:endParaRPr lang="en-US" altLang="ko-KR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보드게임입니다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5C65498C-9CDB-42DF-8B4C-FF55D17511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5997" r="9387" b="7362"/>
          <a:stretch/>
        </p:blipFill>
        <p:spPr>
          <a:xfrm>
            <a:off x="603567" y="2018795"/>
            <a:ext cx="5016616" cy="378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6B594F5-FB4E-4E6F-A6FC-0285ABD155AF}"/>
              </a:ext>
            </a:extLst>
          </p:cNvPr>
          <p:cNvGrpSpPr/>
          <p:nvPr/>
        </p:nvGrpSpPr>
        <p:grpSpPr>
          <a:xfrm>
            <a:off x="-2" y="2682766"/>
            <a:ext cx="12192001" cy="2012067"/>
            <a:chOff x="-2" y="2027670"/>
            <a:chExt cx="12192001" cy="20120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790675-F282-47CB-9A30-FE125AF5D54F}"/>
                </a:ext>
              </a:extLst>
            </p:cNvPr>
            <p:cNvSpPr txBox="1"/>
            <p:nvPr/>
          </p:nvSpPr>
          <p:spPr>
            <a:xfrm>
              <a:off x="-1" y="2027670"/>
              <a:ext cx="12192000" cy="2012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200000"/>
                </a:lnSpc>
              </a:pPr>
              <a:endParaRPr lang="en-US" altLang="ko-KR" sz="48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AE455E-6EFB-4A2D-930E-6FD95886A941}"/>
                </a:ext>
              </a:extLst>
            </p:cNvPr>
            <p:cNvSpPr txBox="1"/>
            <p:nvPr/>
          </p:nvSpPr>
          <p:spPr>
            <a:xfrm>
              <a:off x="-2" y="2170919"/>
              <a:ext cx="12192000" cy="1348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ko-KR" altLang="en-US" sz="48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뷰티풀</a:t>
              </a:r>
              <a:r>
                <a:rPr lang="ko-KR" altLang="en-US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라이프에는 무엇이 들어있나요</a:t>
              </a:r>
              <a:r>
                <a:rPr lang="en-US" altLang="ko-KR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598A28-F727-4C75-AD39-DA5D1B04A504}"/>
              </a:ext>
            </a:extLst>
          </p:cNvPr>
          <p:cNvSpPr txBox="1"/>
          <p:nvPr/>
        </p:nvSpPr>
        <p:spPr>
          <a:xfrm>
            <a:off x="-109181" y="1211081"/>
            <a:ext cx="12301182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Chapter. 02</a:t>
            </a:r>
          </a:p>
        </p:txBody>
      </p:sp>
    </p:spTree>
    <p:extLst>
      <p:ext uri="{BB962C8B-B14F-4D97-AF65-F5344CB8AC3E}">
        <p14:creationId xmlns:p14="http://schemas.microsoft.com/office/powerpoint/2010/main" val="2253738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7"/>
            <a:ext cx="11562521" cy="490986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9" y="370848"/>
            <a:ext cx="251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구성품 안내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679521" y="3283576"/>
            <a:ext cx="2104621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게임판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5C5BB5-22EF-43F4-AAE8-063273895E4A}"/>
              </a:ext>
            </a:extLst>
          </p:cNvPr>
          <p:cNvSpPr txBox="1"/>
          <p:nvPr/>
        </p:nvSpPr>
        <p:spPr>
          <a:xfrm>
            <a:off x="314740" y="6346298"/>
            <a:ext cx="1156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워크시트는 </a:t>
            </a:r>
            <a:r>
              <a:rPr lang="ko-KR" altLang="en-US" b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와이즈박스</a:t>
            </a:r>
            <a:r>
              <a:rPr lang="ko-KR" altLang="en-US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홈페이지에서 다운로드 받으실 수 있습니다</a:t>
            </a:r>
            <a:r>
              <a:rPr lang="en-US" altLang="ko-KR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b="1" dirty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3A7D908-28A1-4401-80A7-669F7442F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67" y="1599154"/>
            <a:ext cx="1682131" cy="1684422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DF6128D-6DBF-47E9-B64C-700D17AF7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14" y="1599154"/>
            <a:ext cx="1187916" cy="166166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4288863-B14E-4DBD-AEB2-E8757044C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48" y="1583628"/>
            <a:ext cx="3949559" cy="135844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2C015E7-5537-4B21-AEE1-C8B52C347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47" y="4294518"/>
            <a:ext cx="3785599" cy="1487009"/>
          </a:xfrm>
          <a:prstGeom prst="rect">
            <a:avLst/>
          </a:prstGeom>
        </p:spPr>
      </p:pic>
      <p:pic>
        <p:nvPicPr>
          <p:cNvPr id="11" name="그림 10" descr="텍스트, 스크린샷, 전자기기, 디스플레이이(가) 표시된 사진&#10;&#10;자동 생성된 설명">
            <a:extLst>
              <a:ext uri="{FF2B5EF4-FFF2-40B4-BE49-F238E27FC236}">
                <a16:creationId xmlns:a16="http://schemas.microsoft.com/office/drawing/2014/main" id="{A720F943-CB51-41D8-8169-6A4461A8F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48" y="3527457"/>
            <a:ext cx="3785599" cy="67953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A056257-215C-4E65-A0CD-5D0E87E90F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583" y="4528072"/>
            <a:ext cx="953788" cy="92749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204BB95-DA96-468D-8D03-E9F80B41B7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252" y="3041223"/>
            <a:ext cx="932448" cy="927497"/>
          </a:xfrm>
          <a:prstGeom prst="rect">
            <a:avLst/>
          </a:prstGeom>
        </p:spPr>
      </p:pic>
      <p:pic>
        <p:nvPicPr>
          <p:cNvPr id="20" name="그림 19" descr="식탁용기구이(가) 표시된 사진&#10;&#10;자동 생성된 설명">
            <a:extLst>
              <a:ext uri="{FF2B5EF4-FFF2-40B4-BE49-F238E27FC236}">
                <a16:creationId xmlns:a16="http://schemas.microsoft.com/office/drawing/2014/main" id="{25F13AD5-03B5-43B8-98D5-EF41334838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49" y="1770668"/>
            <a:ext cx="1467055" cy="6976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5C8FA28-D0EC-4133-932A-98DE30FFB0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6" y="4023890"/>
            <a:ext cx="2963658" cy="16616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EABF8C-2327-46D2-8AD3-F7030DDA7810}"/>
              </a:ext>
            </a:extLst>
          </p:cNvPr>
          <p:cNvSpPr txBox="1"/>
          <p:nvPr/>
        </p:nvSpPr>
        <p:spPr>
          <a:xfrm>
            <a:off x="2501254" y="3279283"/>
            <a:ext cx="2104621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 설명서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A9DBC-C3AB-4744-ACA6-E390E7D590BD}"/>
              </a:ext>
            </a:extLst>
          </p:cNvPr>
          <p:cNvSpPr txBox="1"/>
          <p:nvPr/>
        </p:nvSpPr>
        <p:spPr>
          <a:xfrm>
            <a:off x="1302893" y="5626226"/>
            <a:ext cx="2540010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워크시트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다운로드용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2FAA56-6BA5-4C19-BF34-FE6DF3E2306A}"/>
              </a:ext>
            </a:extLst>
          </p:cNvPr>
          <p:cNvSpPr txBox="1"/>
          <p:nvPr/>
        </p:nvSpPr>
        <p:spPr>
          <a:xfrm>
            <a:off x="5708009" y="2950425"/>
            <a:ext cx="2104621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메시지 카드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A31ECE-D979-4E68-A7A0-09F7854A10A9}"/>
              </a:ext>
            </a:extLst>
          </p:cNvPr>
          <p:cNvSpPr txBox="1"/>
          <p:nvPr/>
        </p:nvSpPr>
        <p:spPr>
          <a:xfrm>
            <a:off x="5725116" y="5681574"/>
            <a:ext cx="2104621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사진 카드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43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A2D839-9D0F-4E2D-82BF-0955994F9E9C}"/>
              </a:ext>
            </a:extLst>
          </p:cNvPr>
          <p:cNvSpPr txBox="1"/>
          <p:nvPr/>
        </p:nvSpPr>
        <p:spPr>
          <a:xfrm>
            <a:off x="9113165" y="2531869"/>
            <a:ext cx="2104621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게임말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5F1B7D-001C-4C91-A0DD-1F12F0E04BB4}"/>
              </a:ext>
            </a:extLst>
          </p:cNvPr>
          <p:cNvSpPr txBox="1"/>
          <p:nvPr/>
        </p:nvSpPr>
        <p:spPr>
          <a:xfrm>
            <a:off x="9113165" y="3990414"/>
            <a:ext cx="2104621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주사위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920B36-4B95-4C0C-BABF-C6482BBD4448}"/>
              </a:ext>
            </a:extLst>
          </p:cNvPr>
          <p:cNvSpPr txBox="1"/>
          <p:nvPr/>
        </p:nvSpPr>
        <p:spPr>
          <a:xfrm>
            <a:off x="9113164" y="5567499"/>
            <a:ext cx="2104621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칩 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50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</a:t>
            </a:r>
          </a:p>
        </p:txBody>
      </p:sp>
    </p:spTree>
    <p:extLst>
      <p:ext uri="{BB962C8B-B14F-4D97-AF65-F5344CB8AC3E}">
        <p14:creationId xmlns:p14="http://schemas.microsoft.com/office/powerpoint/2010/main" val="170609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6B594F5-FB4E-4E6F-A6FC-0285ABD155AF}"/>
              </a:ext>
            </a:extLst>
          </p:cNvPr>
          <p:cNvGrpSpPr/>
          <p:nvPr/>
        </p:nvGrpSpPr>
        <p:grpSpPr>
          <a:xfrm>
            <a:off x="-2" y="2682766"/>
            <a:ext cx="12192001" cy="2012067"/>
            <a:chOff x="-2" y="2027670"/>
            <a:chExt cx="12192001" cy="20120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790675-F282-47CB-9A30-FE125AF5D54F}"/>
                </a:ext>
              </a:extLst>
            </p:cNvPr>
            <p:cNvSpPr txBox="1"/>
            <p:nvPr/>
          </p:nvSpPr>
          <p:spPr>
            <a:xfrm>
              <a:off x="-1" y="2027670"/>
              <a:ext cx="12192000" cy="2012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200000"/>
                </a:lnSpc>
              </a:pPr>
              <a:endParaRPr lang="en-US" altLang="ko-KR" sz="48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AE455E-6EFB-4A2D-930E-6FD95886A941}"/>
                </a:ext>
              </a:extLst>
            </p:cNvPr>
            <p:cNvSpPr txBox="1"/>
            <p:nvPr/>
          </p:nvSpPr>
          <p:spPr>
            <a:xfrm>
              <a:off x="-2" y="2170919"/>
              <a:ext cx="12192000" cy="1348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ko-KR" altLang="en-US" sz="48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뷰티풀</a:t>
              </a:r>
              <a:r>
                <a:rPr lang="ko-KR" altLang="en-US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라이프는 어떻게 활용하나요</a:t>
              </a:r>
              <a:r>
                <a:rPr lang="en-US" altLang="ko-KR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598A28-F727-4C75-AD39-DA5D1B04A504}"/>
              </a:ext>
            </a:extLst>
          </p:cNvPr>
          <p:cNvSpPr txBox="1"/>
          <p:nvPr/>
        </p:nvSpPr>
        <p:spPr>
          <a:xfrm>
            <a:off x="-109181" y="1211081"/>
            <a:ext cx="12301182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Chapter. 03</a:t>
            </a:r>
          </a:p>
        </p:txBody>
      </p:sp>
    </p:spTree>
    <p:extLst>
      <p:ext uri="{BB962C8B-B14F-4D97-AF65-F5344CB8AC3E}">
        <p14:creationId xmlns:p14="http://schemas.microsoft.com/office/powerpoint/2010/main" val="73344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사진 카드를 보면서 자신이 알고 있는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지인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들의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임종 모습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대해 말해봅니다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사망 이유와 장소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상황에 따라 어떤 점이 달랐는지 비교해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선택할 수 있다면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자신이 바라는 임종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 어떤 것인지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이유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무엇인지 말해봅니다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E1EA540-0ED7-4DCE-B17B-9135F74DC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6" y="3222829"/>
            <a:ext cx="7080308" cy="2688856"/>
          </a:xfrm>
          <a:prstGeom prst="rect">
            <a:avLst/>
          </a:prstGeom>
        </p:spPr>
      </p:pic>
      <p:grpSp>
        <p:nvGrpSpPr>
          <p:cNvPr id="15" name="그룹 1016">
            <a:extLst>
              <a:ext uri="{FF2B5EF4-FFF2-40B4-BE49-F238E27FC236}">
                <a16:creationId xmlns:a16="http://schemas.microsoft.com/office/drawing/2014/main" id="{DC8157BC-D4B7-45A0-B555-0A5B8D734A26}"/>
              </a:ext>
            </a:extLst>
          </p:cNvPr>
          <p:cNvGrpSpPr/>
          <p:nvPr/>
        </p:nvGrpSpPr>
        <p:grpSpPr>
          <a:xfrm>
            <a:off x="10355241" y="3284702"/>
            <a:ext cx="1329419" cy="1433335"/>
            <a:chOff x="3509762" y="4893644"/>
            <a:chExt cx="2032666" cy="2191554"/>
          </a:xfrm>
        </p:grpSpPr>
        <p:pic>
          <p:nvPicPr>
            <p:cNvPr id="17" name="Object 50">
              <a:extLst>
                <a:ext uri="{FF2B5EF4-FFF2-40B4-BE49-F238E27FC236}">
                  <a16:creationId xmlns:a16="http://schemas.microsoft.com/office/drawing/2014/main" id="{D4A09E09-7F34-419A-86D5-5FF18ADCA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sp>
        <p:nvSpPr>
          <p:cNvPr id="2" name="말풍선: 모서리가 둥근 사각형 1">
            <a:extLst>
              <a:ext uri="{FF2B5EF4-FFF2-40B4-BE49-F238E27FC236}">
                <a16:creationId xmlns:a16="http://schemas.microsoft.com/office/drawing/2014/main" id="{92FC5F8D-538B-44D1-93C3-C8951883D1FE}"/>
              </a:ext>
            </a:extLst>
          </p:cNvPr>
          <p:cNvSpPr/>
          <p:nvPr/>
        </p:nvSpPr>
        <p:spPr>
          <a:xfrm>
            <a:off x="8027144" y="2667699"/>
            <a:ext cx="1829920" cy="1140903"/>
          </a:xfrm>
          <a:prstGeom prst="wedgeRoundRectCallout">
            <a:avLst>
              <a:gd name="adj1" fmla="val 61270"/>
              <a:gd name="adj2" fmla="val 3455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친할머니가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수면 중에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돌아가셨어요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FDDEFD85-5E36-44E0-BB90-4CEAAB8CC345}"/>
              </a:ext>
            </a:extLst>
          </p:cNvPr>
          <p:cNvSpPr/>
          <p:nvPr/>
        </p:nvSpPr>
        <p:spPr>
          <a:xfrm>
            <a:off x="7939211" y="4752554"/>
            <a:ext cx="2177912" cy="1322588"/>
          </a:xfrm>
          <a:prstGeom prst="wedgeRoundRectCallout">
            <a:avLst>
              <a:gd name="adj1" fmla="val 61652"/>
              <a:gd name="adj2" fmla="val -367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저도 아픈 곳 없이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편하게 살다가 수면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중에 하늘나라로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가고 싶어요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659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사진 카드를 보면서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세상을 떠난 지인들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대해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기억나는 모습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누가 떠오르는지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이유는 무엇인지 등을 구체적으로 말해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그리고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자신이 죽은 후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에는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어떤 모습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으로 </a:t>
            </a:r>
            <a:r>
              <a:rPr lang="ko-KR" altLang="en-US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기억되기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원하는지 이야기해 봅니다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기본활동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AAE158E-78F1-47D4-A2C2-5FA4F5D0F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99" y="2954025"/>
            <a:ext cx="6046418" cy="3469110"/>
          </a:xfrm>
          <a:prstGeom prst="rect">
            <a:avLst/>
          </a:prstGeom>
        </p:spPr>
      </p:pic>
      <p:grpSp>
        <p:nvGrpSpPr>
          <p:cNvPr id="15" name="그룹 1017">
            <a:extLst>
              <a:ext uri="{FF2B5EF4-FFF2-40B4-BE49-F238E27FC236}">
                <a16:creationId xmlns:a16="http://schemas.microsoft.com/office/drawing/2014/main" id="{77F4B87E-0147-46CA-A112-A1CB3ADB6DCB}"/>
              </a:ext>
            </a:extLst>
          </p:cNvPr>
          <p:cNvGrpSpPr/>
          <p:nvPr/>
        </p:nvGrpSpPr>
        <p:grpSpPr>
          <a:xfrm>
            <a:off x="10284826" y="3302441"/>
            <a:ext cx="1329419" cy="1433335"/>
            <a:chOff x="3509762" y="7265173"/>
            <a:chExt cx="2032666" cy="2191554"/>
          </a:xfrm>
        </p:grpSpPr>
        <p:pic>
          <p:nvPicPr>
            <p:cNvPr id="17" name="Object 53">
              <a:extLst>
                <a:ext uri="{FF2B5EF4-FFF2-40B4-BE49-F238E27FC236}">
                  <a16:creationId xmlns:a16="http://schemas.microsoft.com/office/drawing/2014/main" id="{3D4C903F-1C36-4956-92E6-1AE3CB31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2D9E92C8-DF7F-4940-82DA-722D1590C283}"/>
              </a:ext>
            </a:extLst>
          </p:cNvPr>
          <p:cNvSpPr/>
          <p:nvPr/>
        </p:nvSpPr>
        <p:spPr>
          <a:xfrm>
            <a:off x="7768206" y="2667699"/>
            <a:ext cx="2347796" cy="1140903"/>
          </a:xfrm>
          <a:prstGeom prst="wedgeRoundRectCallout">
            <a:avLst>
              <a:gd name="adj1" fmla="val 61270"/>
              <a:gd name="adj2" fmla="val 3455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할아버지와 할머니가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매일 활기차게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산책을 다니셨던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기억이 나요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</a:p>
        </p:txBody>
      </p:sp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07138D07-276C-4E55-AF1B-28DEFF4589D7}"/>
              </a:ext>
            </a:extLst>
          </p:cNvPr>
          <p:cNvSpPr/>
          <p:nvPr/>
        </p:nvSpPr>
        <p:spPr>
          <a:xfrm>
            <a:off x="7768206" y="4752554"/>
            <a:ext cx="2519922" cy="1322588"/>
          </a:xfrm>
          <a:prstGeom prst="wedgeRoundRectCallout">
            <a:avLst>
              <a:gd name="adj1" fmla="val 61652"/>
              <a:gd name="adj2" fmla="val -367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남겨진 가족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친구들에게는 매우 활기차고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남을 즐겁게 해줬던 </a:t>
            </a:r>
            <a:endParaRPr lang="en-US" altLang="ko-KR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존재로 기억되고 싶어요</a:t>
            </a:r>
            <a:r>
              <a:rPr lang="en-US" altLang="ko-KR" dirty="0">
                <a:solidFill>
                  <a:schemeClr val="tx1"/>
                </a:solidFill>
                <a:latin typeface="1훈떡볶이 R" panose="02020603020101020101" pitchFamily="18" charset="-127"/>
                <a:ea typeface="1훈떡볶이 R" panose="02020603020101020101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4977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1075</Words>
  <Application>Microsoft Office PowerPoint</Application>
  <PresentationFormat>와이드스크린</PresentationFormat>
  <Paragraphs>150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6" baseType="lpstr">
      <vt:lpstr>1훈떡볶이 R</vt:lpstr>
      <vt:lpstr>나눔고딕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지연</dc:creator>
  <cp:lastModifiedBy>이 동희</cp:lastModifiedBy>
  <cp:revision>24</cp:revision>
  <dcterms:created xsi:type="dcterms:W3CDTF">2020-12-09T01:06:16Z</dcterms:created>
  <dcterms:modified xsi:type="dcterms:W3CDTF">2021-03-05T05:31:12Z</dcterms:modified>
</cp:coreProperties>
</file>